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Source Sans 3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SourceSans3-bold.fntdata"/><Relationship Id="rId12" Type="http://schemas.openxmlformats.org/officeDocument/2006/relationships/slide" Target="slides/slide7.xml"/><Relationship Id="rId56" Type="http://schemas.openxmlformats.org/officeDocument/2006/relationships/font" Target="fonts/SourceSans3-regular.fntdata"/><Relationship Id="rId15" Type="http://schemas.openxmlformats.org/officeDocument/2006/relationships/slide" Target="slides/slide10.xml"/><Relationship Id="rId59" Type="http://schemas.openxmlformats.org/officeDocument/2006/relationships/font" Target="fonts/SourceSans3-boldItalic.fntdata"/><Relationship Id="rId14" Type="http://schemas.openxmlformats.org/officeDocument/2006/relationships/slide" Target="slides/slide9.xml"/><Relationship Id="rId58" Type="http://schemas.openxmlformats.org/officeDocument/2006/relationships/font" Target="fonts/SourceSans3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cbfd3c9a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cbfd3c9a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cbfd3c9a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9cbfd3c9a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cbfd3c9a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cbfd3c9a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cbfd3c9a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cbfd3c9a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cbfd3c9a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9cbfd3c9a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cbfd3c9a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cbfd3c9a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cbfd3c9a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cbfd3c9a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cbfd3c9a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cbfd3c9a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e9bd1ea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e9bd1ea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cbfd3c9a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cbfd3c9a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cbfd3c9a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cbfd3c9a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cbfd3c9a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cbfd3c9a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cbfd3c9a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cbfd3c9a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cbfd3c9ad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cbfd3c9a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cbfd3c9a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cbfd3c9a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cbfd3c9a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9cbfd3c9a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cbfd3c9ad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cbfd3c9a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cbfd3c9a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9cbfd3c9a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cbfd3c9a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9cbfd3c9a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cbfd3c9ad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9cbfd3c9ad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9cbfd3c9ad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9cbfd3c9ad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cbfd3c9a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cbfd3c9a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9cbfd3c9ad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9cbfd3c9ad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9cbfd3c9ad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9cbfd3c9ad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9cbfd3c9ad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9cbfd3c9ad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cbfd3c9ad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9cbfd3c9ad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9cbfd3c9ad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9cbfd3c9a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cbfd3c9ad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9cbfd3c9ad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9d62cc35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9d62cc35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d62cc356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9d62cc356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9d62cc356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9d62cc356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d62cc356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9d62cc356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cbfd3c9a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cbfd3c9a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9d62cc356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9d62cc356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d62cc356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9d62cc356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d62cc356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9d62cc356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9d62cc356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9d62cc356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9d62cc356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9d62cc356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9d62cc356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9d62cc356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9d62cc356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9d62cc356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d62cc356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9d62cc356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9d62cc356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9d62cc356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d62cc356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d62cc356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cbfd3c9a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cbfd3c9a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9dc1cf82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9dc1cf82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9cbfd3c9a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9cbfd3c9a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cbfd3c9a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cbfd3c9a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cbfd3c9a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cbfd3c9a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cbfd3c9a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cbfd3c9a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Source Sans 3"/>
              <a:buNone/>
              <a:defRPr sz="5200"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Source Sans 3"/>
              <a:buNone/>
              <a:defRPr sz="280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3935400" y="4656075"/>
            <a:ext cx="127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4500"/>
                </a:solidFill>
                <a:latin typeface="Source Sans 3"/>
                <a:ea typeface="Source Sans 3"/>
                <a:cs typeface="Source Sans 3"/>
                <a:sym typeface="Source Sans 3"/>
              </a:rPr>
              <a:t>NAUMEN</a:t>
            </a:r>
            <a:endParaRPr b="1" sz="1600">
              <a:solidFill>
                <a:srgbClr val="FF45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7" name="Google Shape;57;p11"/>
          <p:cNvSpPr txBox="1"/>
          <p:nvPr/>
        </p:nvSpPr>
        <p:spPr>
          <a:xfrm>
            <a:off x="3935400" y="4656075"/>
            <a:ext cx="127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4500"/>
                </a:solidFill>
                <a:latin typeface="Source Sans 3"/>
                <a:ea typeface="Source Sans 3"/>
                <a:cs typeface="Source Sans 3"/>
                <a:sym typeface="Source Sans 3"/>
              </a:rPr>
              <a:t>NAUMEN</a:t>
            </a:r>
            <a:endParaRPr b="1" sz="1600">
              <a:solidFill>
                <a:srgbClr val="FF45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0" name="Google Shape;60;p12"/>
          <p:cNvSpPr txBox="1"/>
          <p:nvPr/>
        </p:nvSpPr>
        <p:spPr>
          <a:xfrm>
            <a:off x="3935400" y="4656075"/>
            <a:ext cx="127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4500"/>
                </a:solidFill>
                <a:latin typeface="Source Sans 3"/>
                <a:ea typeface="Source Sans 3"/>
                <a:cs typeface="Source Sans 3"/>
                <a:sym typeface="Source Sans 3"/>
              </a:rPr>
              <a:t>NAUMEN</a:t>
            </a:r>
            <a:endParaRPr b="1" sz="1600">
              <a:solidFill>
                <a:srgbClr val="FF45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устой слайд">
  <p:cSld name="4_Пустой слайд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Source Sans 3"/>
              <a:buNone/>
              <a:defRPr sz="3600"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" name="Google Shape;17;p3"/>
          <p:cNvSpPr txBox="1"/>
          <p:nvPr/>
        </p:nvSpPr>
        <p:spPr>
          <a:xfrm>
            <a:off x="3935400" y="4656075"/>
            <a:ext cx="127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4500"/>
                </a:solidFill>
                <a:latin typeface="Source Sans 3"/>
                <a:ea typeface="Source Sans 3"/>
                <a:cs typeface="Source Sans 3"/>
                <a:sym typeface="Source Sans 3"/>
              </a:rPr>
              <a:t>NAUMEN</a:t>
            </a:r>
            <a:endParaRPr b="1" sz="1600">
              <a:solidFill>
                <a:srgbClr val="FF45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Source Sans 3"/>
              <a:buNone/>
              <a:defRPr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Source Sans 3"/>
              <a:buChar char="●"/>
              <a:defRPr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Char char="○"/>
              <a:defRPr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Char char="■"/>
              <a:defRPr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Char char="●"/>
              <a:defRPr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Char char="○"/>
              <a:defRPr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Char char="■"/>
              <a:defRPr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Char char="●"/>
              <a:defRPr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Char char="○"/>
              <a:defRPr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Char char="■"/>
              <a:defRPr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3935400" y="4656075"/>
            <a:ext cx="127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4500"/>
                </a:solidFill>
                <a:latin typeface="Source Sans 3"/>
                <a:ea typeface="Source Sans 3"/>
                <a:cs typeface="Source Sans 3"/>
                <a:sym typeface="Source Sans 3"/>
              </a:rPr>
              <a:t>NAUMEN</a:t>
            </a:r>
            <a:endParaRPr b="1" sz="1600">
              <a:solidFill>
                <a:srgbClr val="FF45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Source Sans 3"/>
              <a:buNone/>
              <a:defRPr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Source Sans 3"/>
              <a:buChar char="●"/>
              <a:defRPr sz="1400"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Source Sans 3"/>
              <a:buChar char="○"/>
              <a:defRPr sz="1200"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Source Sans 3"/>
              <a:buChar char="■"/>
              <a:defRPr sz="1200"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Source Sans 3"/>
              <a:buChar char="●"/>
              <a:defRPr sz="1200"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Source Sans 3"/>
              <a:buChar char="○"/>
              <a:defRPr sz="1200"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Source Sans 3"/>
              <a:buChar char="■"/>
              <a:defRPr sz="1200"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Source Sans 3"/>
              <a:buChar char="●"/>
              <a:defRPr sz="1200"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Source Sans 3"/>
              <a:buChar char="○"/>
              <a:defRPr sz="1200"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Source Sans 3"/>
              <a:buChar char="■"/>
              <a:defRPr sz="1200"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8" name="Google Shape;28;p5"/>
          <p:cNvSpPr txBox="1"/>
          <p:nvPr/>
        </p:nvSpPr>
        <p:spPr>
          <a:xfrm>
            <a:off x="3935400" y="4656075"/>
            <a:ext cx="127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4500"/>
                </a:solidFill>
                <a:latin typeface="Source Sans 3"/>
                <a:ea typeface="Source Sans 3"/>
                <a:cs typeface="Source Sans 3"/>
                <a:sym typeface="Source Sans 3"/>
              </a:rPr>
              <a:t>NAUMEN</a:t>
            </a:r>
            <a:endParaRPr b="1" sz="1600">
              <a:solidFill>
                <a:srgbClr val="FF45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Source Sans 3"/>
              <a:buNone/>
              <a:defRPr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Source Sans 3"/>
              <a:buNone/>
              <a:defRPr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Source Sans 3"/>
              <a:buNone/>
              <a:defRPr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Source Sans 3"/>
              <a:buNone/>
              <a:defRPr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Source Sans 3"/>
              <a:buNone/>
              <a:defRPr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Source Sans 3"/>
              <a:buNone/>
              <a:defRPr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Source Sans 3"/>
              <a:buNone/>
              <a:defRPr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Source Sans 3"/>
              <a:buNone/>
              <a:defRPr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Source Sans 3"/>
              <a:buNone/>
              <a:defRPr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" name="Google Shape;32;p6"/>
          <p:cNvSpPr txBox="1"/>
          <p:nvPr/>
        </p:nvSpPr>
        <p:spPr>
          <a:xfrm>
            <a:off x="3935400" y="4656075"/>
            <a:ext cx="127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4500"/>
                </a:solidFill>
                <a:latin typeface="Source Sans 3"/>
                <a:ea typeface="Source Sans 3"/>
                <a:cs typeface="Source Sans 3"/>
                <a:sym typeface="Source Sans 3"/>
              </a:rPr>
              <a:t>NAUMEN</a:t>
            </a:r>
            <a:endParaRPr b="1" sz="1600">
              <a:solidFill>
                <a:srgbClr val="FF45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7" name="Google Shape;37;p7"/>
          <p:cNvSpPr txBox="1"/>
          <p:nvPr/>
        </p:nvSpPr>
        <p:spPr>
          <a:xfrm>
            <a:off x="3935400" y="4656075"/>
            <a:ext cx="127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4500"/>
                </a:solidFill>
                <a:latin typeface="Source Sans 3"/>
                <a:ea typeface="Source Sans 3"/>
                <a:cs typeface="Source Sans 3"/>
                <a:sym typeface="Source Sans 3"/>
              </a:rPr>
              <a:t>NAUMEN</a:t>
            </a:r>
            <a:endParaRPr b="1" sz="1600">
              <a:solidFill>
                <a:srgbClr val="FF45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1" name="Google Shape;41;p8"/>
          <p:cNvSpPr txBox="1"/>
          <p:nvPr/>
        </p:nvSpPr>
        <p:spPr>
          <a:xfrm>
            <a:off x="3935400" y="4656075"/>
            <a:ext cx="127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4500"/>
                </a:solidFill>
                <a:latin typeface="Source Sans 3"/>
                <a:ea typeface="Source Sans 3"/>
                <a:cs typeface="Source Sans 3"/>
                <a:sym typeface="Source Sans 3"/>
              </a:rPr>
              <a:t>NAUMEN</a:t>
            </a:r>
            <a:endParaRPr b="1" sz="1600">
              <a:solidFill>
                <a:srgbClr val="FF45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8" name="Google Shape;48;p9"/>
          <p:cNvSpPr txBox="1"/>
          <p:nvPr/>
        </p:nvSpPr>
        <p:spPr>
          <a:xfrm>
            <a:off x="3935400" y="4656075"/>
            <a:ext cx="127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4500"/>
                </a:solidFill>
                <a:latin typeface="Source Sans 3"/>
                <a:ea typeface="Source Sans 3"/>
                <a:cs typeface="Source Sans 3"/>
                <a:sym typeface="Source Sans 3"/>
              </a:rPr>
              <a:t>NAUMEN</a:t>
            </a:r>
            <a:endParaRPr b="1" sz="1600">
              <a:solidFill>
                <a:srgbClr val="FF45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2" name="Google Shape;52;p10"/>
          <p:cNvSpPr txBox="1"/>
          <p:nvPr/>
        </p:nvSpPr>
        <p:spPr>
          <a:xfrm>
            <a:off x="3935400" y="4656075"/>
            <a:ext cx="127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4500"/>
                </a:solidFill>
                <a:latin typeface="Source Sans 3"/>
                <a:ea typeface="Source Sans 3"/>
                <a:cs typeface="Source Sans 3"/>
                <a:sym typeface="Source Sans 3"/>
              </a:rPr>
              <a:t>NAUMEN</a:t>
            </a:r>
            <a:endParaRPr b="1" sz="1600">
              <a:solidFill>
                <a:srgbClr val="FF45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ZIO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Функциональный эффект</a:t>
            </a:r>
            <a:endParaRPr/>
          </a:p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Ивашкин Роман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3935400" y="4656075"/>
            <a:ext cx="127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4500"/>
                </a:solidFill>
                <a:latin typeface="Source Sans 3"/>
                <a:ea typeface="Source Sans 3"/>
                <a:cs typeface="Source Sans 3"/>
                <a:sym typeface="Source Sans 3"/>
              </a:rPr>
              <a:t>NAUMEN</a:t>
            </a:r>
            <a:endParaRPr b="1" sz="1600">
              <a:solidFill>
                <a:srgbClr val="FF45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/>
        </p:nvSpPr>
        <p:spPr>
          <a:xfrm>
            <a:off x="1094550" y="913425"/>
            <a:ext cx="6954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Функциональный эффект</a:t>
            </a:r>
            <a:r>
              <a:rPr lang="ru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- полиморфный тип объекта, являющийся надстройкой над функцией. Он позволяет работать с результатом вызова функции без необходимости реального вызова ее выполнения.</a:t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Ф</a:t>
            </a:r>
            <a:r>
              <a:rPr lang="ru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ункциональный</a:t>
            </a:r>
            <a:r>
              <a:rPr lang="ru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эффект включает в себя набор инструментов для контроля зависимостей, а </a:t>
            </a:r>
            <a:r>
              <a:rPr lang="ru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также</a:t>
            </a:r>
            <a:r>
              <a:rPr lang="ru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обработки результатов взаимодействия с побочным эффектом. </a:t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Функциональный эффект - IO монада.</a:t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/>
        </p:nvSpPr>
        <p:spPr>
          <a:xfrm>
            <a:off x="1222225" y="771150"/>
            <a:ext cx="51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Минимальный функциональный эффект</a:t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38" y="1356150"/>
            <a:ext cx="7019925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/>
        </p:nvSpPr>
        <p:spPr>
          <a:xfrm>
            <a:off x="1174500" y="829350"/>
            <a:ext cx="6795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Идеальная программа в функциональном стиле - композиция функций.</a:t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Функциональные эффекты реализуют эту идею, комбинируя функции в одном объекте.</a:t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Программа с использованием функциональных эффектов или IO монад - один огромный объект монада, который как клубок ниток содержит в себе все функции. При запуске программы этот клубок постепенно распутывается, и мы получаем результат.</a:t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513" y="931200"/>
            <a:ext cx="6392974" cy="2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100" y="740075"/>
            <a:ext cx="5485800" cy="31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825" y="654750"/>
            <a:ext cx="3063224" cy="306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8"/>
          <p:cNvSpPr txBox="1"/>
          <p:nvPr/>
        </p:nvSpPr>
        <p:spPr>
          <a:xfrm>
            <a:off x="2051438" y="3804875"/>
            <a:ext cx="140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Cats Effect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3" name="Google Shape;1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400" y="614924"/>
            <a:ext cx="3473700" cy="347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 txBox="1"/>
          <p:nvPr/>
        </p:nvSpPr>
        <p:spPr>
          <a:xfrm>
            <a:off x="5905238" y="3804875"/>
            <a:ext cx="140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ZIO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200"/>
              <a:t>ZIO</a:t>
            </a:r>
            <a:endParaRPr sz="5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2592450" y="858500"/>
            <a:ext cx="3959100" cy="31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>
                <a:solidFill>
                  <a:schemeClr val="dk1"/>
                </a:solidFill>
              </a:rPr>
              <a:t>ZIO[</a:t>
            </a:r>
            <a:r>
              <a:rPr lang="ru" sz="2700">
                <a:solidFill>
                  <a:srgbClr val="1155CC"/>
                </a:solidFill>
              </a:rPr>
              <a:t>-R</a:t>
            </a:r>
            <a:r>
              <a:rPr lang="ru" sz="2700">
                <a:solidFill>
                  <a:schemeClr val="dk1"/>
                </a:solidFill>
              </a:rPr>
              <a:t>, </a:t>
            </a:r>
            <a:r>
              <a:rPr lang="ru" sz="2700">
                <a:solidFill>
                  <a:srgbClr val="990000"/>
                </a:solidFill>
              </a:rPr>
              <a:t>+E</a:t>
            </a:r>
            <a:r>
              <a:rPr lang="ru" sz="2700">
                <a:solidFill>
                  <a:schemeClr val="dk1"/>
                </a:solidFill>
              </a:rPr>
              <a:t> , </a:t>
            </a:r>
            <a:r>
              <a:rPr lang="ru" sz="2700">
                <a:solidFill>
                  <a:srgbClr val="38761D"/>
                </a:solidFill>
              </a:rPr>
              <a:t>+A</a:t>
            </a:r>
            <a:r>
              <a:rPr lang="ru" sz="2700">
                <a:solidFill>
                  <a:schemeClr val="dk1"/>
                </a:solidFill>
              </a:rPr>
              <a:t>]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700">
                <a:solidFill>
                  <a:srgbClr val="1155CC"/>
                </a:solidFill>
              </a:rPr>
              <a:t>R</a:t>
            </a:r>
            <a:r>
              <a:rPr lang="ru" sz="2700">
                <a:solidFill>
                  <a:schemeClr val="dk1"/>
                </a:solidFill>
              </a:rPr>
              <a:t>  - тип зависимостей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700">
                <a:solidFill>
                  <a:srgbClr val="990000"/>
                </a:solidFill>
              </a:rPr>
              <a:t>E</a:t>
            </a:r>
            <a:r>
              <a:rPr lang="ru" sz="2700">
                <a:solidFill>
                  <a:schemeClr val="dk1"/>
                </a:solidFill>
              </a:rPr>
              <a:t> - тип ошибки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700">
                <a:solidFill>
                  <a:srgbClr val="38761D"/>
                </a:solidFill>
              </a:rPr>
              <a:t>А</a:t>
            </a:r>
            <a:r>
              <a:rPr lang="ru" sz="2700">
                <a:solidFill>
                  <a:schemeClr val="dk1"/>
                </a:solidFill>
              </a:rPr>
              <a:t> - тип результата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55" name="Google Shape;155;p30"/>
          <p:cNvSpPr txBox="1"/>
          <p:nvPr/>
        </p:nvSpPr>
        <p:spPr>
          <a:xfrm>
            <a:off x="2300100" y="3506600"/>
            <a:ext cx="4543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ZIO[R, E, A] </a:t>
            </a:r>
            <a:r>
              <a:rPr lang="ru" sz="3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⇔</a:t>
            </a:r>
            <a:r>
              <a:rPr lang="ru" sz="2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R =&gt; Either[E, A]</a:t>
            </a:r>
            <a:endParaRPr sz="26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75" y="152400"/>
            <a:ext cx="832045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/>
          <p:nvPr/>
        </p:nvSpPr>
        <p:spPr>
          <a:xfrm>
            <a:off x="4572000" y="1607800"/>
            <a:ext cx="1389600" cy="50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1"/>
          <p:cNvSpPr txBox="1"/>
          <p:nvPr/>
        </p:nvSpPr>
        <p:spPr>
          <a:xfrm>
            <a:off x="4750625" y="1615075"/>
            <a:ext cx="18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8761D"/>
                </a:solidFill>
              </a:rPr>
              <a:t>Result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163" name="Google Shape;163;p31"/>
          <p:cNvSpPr/>
          <p:nvPr/>
        </p:nvSpPr>
        <p:spPr>
          <a:xfrm flipH="1">
            <a:off x="3182400" y="1607800"/>
            <a:ext cx="1389600" cy="50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1"/>
          <p:cNvSpPr txBox="1"/>
          <p:nvPr/>
        </p:nvSpPr>
        <p:spPr>
          <a:xfrm>
            <a:off x="2625925" y="1615075"/>
            <a:ext cx="18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CC0000"/>
                </a:solidFill>
              </a:rPr>
              <a:t>Error</a:t>
            </a:r>
            <a:endParaRPr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/>
        </p:nvSpPr>
        <p:spPr>
          <a:xfrm>
            <a:off x="407400" y="1289400"/>
            <a:ext cx="853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ZIO[Clock with Random with DBService, Throwable, String]</a:t>
            </a:r>
            <a:endParaRPr sz="25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70" name="Google Shape;170;p32"/>
          <p:cNvSpPr txBox="1"/>
          <p:nvPr/>
        </p:nvSpPr>
        <p:spPr>
          <a:xfrm>
            <a:off x="1389025" y="2018850"/>
            <a:ext cx="6657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3"/>
              <a:buChar char="●"/>
            </a:pPr>
            <a:r>
              <a:rPr lang="ru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Эффекту для запуска необходимы реализации интерфейсов общения с часами, случайными числами и сервиса базы данных</a:t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3"/>
              <a:buChar char="●"/>
            </a:pPr>
            <a:r>
              <a:rPr lang="ru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Эффект может вернуть ошибку типа Throwable</a:t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3"/>
              <a:buChar char="●"/>
            </a:pPr>
            <a:r>
              <a:rPr lang="ru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При удачном выполнении результатом будет </a:t>
            </a:r>
            <a:r>
              <a:rPr lang="ru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являться</a:t>
            </a:r>
            <a:r>
              <a:rPr lang="ru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строка</a:t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контроля побочных эффектов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ZIO Aliases</a:t>
            </a:r>
            <a:endParaRPr/>
          </a:p>
        </p:txBody>
      </p:sp>
      <p:sp>
        <p:nvSpPr>
          <p:cNvPr id="176" name="Google Shape;176;p33"/>
          <p:cNvSpPr txBox="1"/>
          <p:nvPr/>
        </p:nvSpPr>
        <p:spPr>
          <a:xfrm>
            <a:off x="1425450" y="1336425"/>
            <a:ext cx="69915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Source Sans 3"/>
              <a:buChar char="●"/>
            </a:pPr>
            <a:r>
              <a:rPr b="1" lang="ru" sz="18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Task[+A]</a:t>
            </a:r>
            <a:r>
              <a:rPr lang="ru" sz="18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 = ZIO[Any, Throwable, A]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Source Sans 3"/>
              <a:buAutoNum type="alphaLcPeriod"/>
            </a:pPr>
            <a:r>
              <a:rPr lang="ru" sz="18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Эффект не требует никаких внешних зависимостей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Source Sans 3"/>
              <a:buAutoNum type="alphaLcPeriod"/>
            </a:pPr>
            <a:r>
              <a:rPr lang="ru" sz="18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Может вернуть ошибку типа Throwable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Source Sans 3"/>
              <a:buAutoNum type="alphaLcPeriod"/>
            </a:pPr>
            <a:r>
              <a:rPr lang="ru" sz="18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При удачном завершении возвращает A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Source Sans 3"/>
              <a:buChar char="●"/>
            </a:pPr>
            <a:r>
              <a:rPr b="1" lang="ru" sz="18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UIO[+A]</a:t>
            </a:r>
            <a:r>
              <a:rPr lang="ru" sz="18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 = ZIO[Any, Nothing, A]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Source Sans 3"/>
              <a:buAutoNum type="alphaLcPeriod"/>
            </a:pPr>
            <a:r>
              <a:rPr lang="ru" sz="18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Эффект не требует никаких внешних зависимостей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Source Sans 3"/>
              <a:buAutoNum type="alphaLcPeriod"/>
            </a:pPr>
            <a:r>
              <a:rPr lang="ru" sz="18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Эффект не возвращает никаких ошибок</a:t>
            </a:r>
            <a:endParaRPr sz="1800">
              <a:solidFill>
                <a:srgbClr val="212529"/>
              </a:solidFill>
              <a:highlight>
                <a:srgbClr val="FFFFFF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Source Sans 3"/>
              <a:buAutoNum type="alphaLcPeriod"/>
            </a:pPr>
            <a:r>
              <a:rPr lang="ru" sz="18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При удачном завершении возвращает A</a:t>
            </a:r>
            <a:endParaRPr sz="2400">
              <a:solidFill>
                <a:schemeClr val="dk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ZIO Aliases</a:t>
            </a:r>
            <a:endParaRPr/>
          </a:p>
        </p:txBody>
      </p:sp>
      <p:sp>
        <p:nvSpPr>
          <p:cNvPr id="182" name="Google Shape;182;p34"/>
          <p:cNvSpPr txBox="1"/>
          <p:nvPr/>
        </p:nvSpPr>
        <p:spPr>
          <a:xfrm>
            <a:off x="1556400" y="1052700"/>
            <a:ext cx="6991500" cy="3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Source Sans 3"/>
              <a:buChar char="●"/>
            </a:pPr>
            <a:r>
              <a:rPr b="1" lang="ru" sz="15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RIO[-R, +A]</a:t>
            </a:r>
            <a:r>
              <a:rPr lang="ru" sz="15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 = ZIO[R, Throwable, A]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Source Sans 3"/>
              <a:buAutoNum type="alphaLcPeriod"/>
            </a:pPr>
            <a:r>
              <a:rPr lang="ru" sz="15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Необходимы зависимости типа R для запуска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Source Sans 3"/>
              <a:buAutoNum type="alphaLcPeriod"/>
            </a:pPr>
            <a:r>
              <a:rPr lang="ru" sz="15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Может вернуть ошибку типа Throwable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Source Sans 3"/>
              <a:buAutoNum type="alphaLcPeriod"/>
            </a:pPr>
            <a:r>
              <a:rPr lang="ru" sz="15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При удачном завершении возвращает  A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Source Sans 3"/>
              <a:buChar char="●"/>
            </a:pPr>
            <a:r>
              <a:rPr b="1" lang="ru" sz="15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IO[+E, +A]</a:t>
            </a:r>
            <a:r>
              <a:rPr lang="ru" sz="15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 = ZIO[Any, E, A]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Source Sans 3"/>
              <a:buAutoNum type="alphaLcPeriod"/>
            </a:pPr>
            <a:r>
              <a:rPr lang="ru" sz="15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Эффект не требует никаких внешних зависимостей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Source Sans 3"/>
              <a:buAutoNum type="alphaLcPeriod"/>
            </a:pPr>
            <a:r>
              <a:rPr lang="ru" sz="15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Может вернуть ошибку типа E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Source Sans 3"/>
              <a:buAutoNum type="alphaLcPeriod"/>
            </a:pPr>
            <a:r>
              <a:rPr lang="ru" sz="15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При удачном завершении возвращает A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Source Sans 3"/>
              <a:buChar char="●"/>
            </a:pPr>
            <a:r>
              <a:rPr b="1" lang="ru" sz="15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URIO[-R, +A]</a:t>
            </a:r>
            <a:r>
              <a:rPr lang="ru" sz="15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 = ZIO[R, Nothing, A]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Source Sans 3"/>
              <a:buAutoNum type="alphaLcPeriod"/>
            </a:pPr>
            <a:r>
              <a:rPr lang="ru" sz="15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Необходимы зависимости типа R для запуска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Source Sans 3"/>
              <a:buAutoNum type="alphaLcPeriod"/>
            </a:pPr>
            <a:r>
              <a:rPr lang="ru" sz="15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Эффект не возвращает никаких ошибок</a:t>
            </a:r>
            <a:endParaRPr sz="1500">
              <a:solidFill>
                <a:srgbClr val="212529"/>
              </a:solidFill>
              <a:highlight>
                <a:srgbClr val="FFFFFF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500"/>
              <a:buFont typeface="Source Sans 3"/>
              <a:buAutoNum type="alphaLcPeriod"/>
            </a:pPr>
            <a:r>
              <a:rPr lang="ru" sz="15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При удачном завершении возвращает</a:t>
            </a:r>
            <a:r>
              <a:rPr lang="ru" sz="1500">
                <a:solidFill>
                  <a:srgbClr val="212529"/>
                </a:solidFill>
                <a:highlight>
                  <a:srgbClr val="FFFFFF"/>
                </a:highlight>
                <a:latin typeface="Source Sans 3"/>
                <a:ea typeface="Source Sans 3"/>
                <a:cs typeface="Source Sans 3"/>
                <a:sym typeface="Source Sans 3"/>
              </a:rPr>
              <a:t> A</a:t>
            </a:r>
            <a:endParaRPr b="1" sz="2100">
              <a:solidFill>
                <a:srgbClr val="212529"/>
              </a:solidFill>
              <a:highlight>
                <a:srgbClr val="FFFFFF"/>
              </a:highlight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ZIO объектов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Элементарные конструкторы</a:t>
            </a:r>
            <a:endParaRPr/>
          </a:p>
        </p:txBody>
      </p:sp>
      <p:sp>
        <p:nvSpPr>
          <p:cNvPr id="193" name="Google Shape;193;p36"/>
          <p:cNvSpPr txBox="1"/>
          <p:nvPr/>
        </p:nvSpPr>
        <p:spPr>
          <a:xfrm>
            <a:off x="1243725" y="1767850"/>
            <a:ext cx="6656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ok</a:t>
            </a:r>
            <a:r>
              <a:rPr lang="ru" sz="1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[Any, Nothing, Int] = </a:t>
            </a:r>
            <a:r>
              <a:rPr lang="ru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.succeed(</a:t>
            </a:r>
            <a:r>
              <a:rPr lang="ru" sz="17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42</a:t>
            </a:r>
            <a:r>
              <a:rPr lang="ru" sz="17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" name="Google Shape;194;p36"/>
          <p:cNvSpPr txBox="1"/>
          <p:nvPr/>
        </p:nvSpPr>
        <p:spPr>
          <a:xfrm>
            <a:off x="778500" y="2625950"/>
            <a:ext cx="805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fail</a:t>
            </a: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500">
                <a:solidFill>
                  <a:srgbClr val="007E8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IO</a:t>
            </a: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Throwable</a:t>
            </a: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Nothing] = </a:t>
            </a: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fail</a:t>
            </a: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5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Throwable</a:t>
            </a: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5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"Error!"</a:t>
            </a: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2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Конструкторы из Scala объектов</a:t>
            </a:r>
            <a:endParaRPr/>
          </a:p>
        </p:txBody>
      </p:sp>
      <p:sp>
        <p:nvSpPr>
          <p:cNvPr id="200" name="Google Shape;200;p37"/>
          <p:cNvSpPr txBox="1"/>
          <p:nvPr/>
        </p:nvSpPr>
        <p:spPr>
          <a:xfrm>
            <a:off x="567450" y="1535050"/>
            <a:ext cx="82209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fromOption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300">
                <a:solidFill>
                  <a:srgbClr val="007E8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IO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Option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[Nothing],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fromOption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3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Если Option - Some, то возвращает его содержимое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если Option - None, то возвращает пустую ошибку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fromEither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300">
                <a:solidFill>
                  <a:srgbClr val="007E8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IO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Int] =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fromEither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Int](</a:t>
            </a:r>
            <a:r>
              <a:rPr lang="ru" sz="13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"Not good"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Right - возвращает содержимое как результат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Left - возвращает содержимое как ошибку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fromTry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300">
                <a:solidFill>
                  <a:srgbClr val="007E8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Task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[Int] =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fromTry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3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"24"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.toInt))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Если небыло исключения - возвращает результат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в случае исключения -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возвращает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Throwable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Базовые операции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/>
        </p:nvSpPr>
        <p:spPr>
          <a:xfrm>
            <a:off x="825300" y="1993375"/>
            <a:ext cx="74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[Any, Nothing,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.succeed(</a:t>
            </a:r>
            <a:r>
              <a:rPr lang="ru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42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).map(_.toString)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211" name="Google Shape;211;p39"/>
          <p:cNvSpPr txBox="1"/>
          <p:nvPr/>
        </p:nvSpPr>
        <p:spPr>
          <a:xfrm>
            <a:off x="825300" y="2728175"/>
            <a:ext cx="543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Применяет функцию к возвращаемому объекту</a:t>
            </a:r>
            <a:endParaRPr sz="1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12" name="Google Shape;212;p3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Map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/>
        </p:nvSpPr>
        <p:spPr>
          <a:xfrm>
            <a:off x="1720050" y="1236775"/>
            <a:ext cx="570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flatMapSuccess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[Any, Nothing, Int] =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.succeed(</a:t>
            </a:r>
            <a:r>
              <a:rPr lang="ru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).flatMap(f =&gt;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.succeed(</a:t>
            </a:r>
            <a:r>
              <a:rPr lang="ru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23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f))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218" name="Google Shape;218;p4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FlatMap</a:t>
            </a:r>
            <a:endParaRPr/>
          </a:p>
        </p:txBody>
      </p:sp>
      <p:sp>
        <p:nvSpPr>
          <p:cNvPr id="219" name="Google Shape;219;p40"/>
          <p:cNvSpPr txBox="1"/>
          <p:nvPr/>
        </p:nvSpPr>
        <p:spPr>
          <a:xfrm>
            <a:off x="865725" y="1998675"/>
            <a:ext cx="763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Применяет функцию к возвращаемому объекту (в данном случае вернет 48)</a:t>
            </a:r>
            <a:endParaRPr sz="17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20" name="Google Shape;220;p40"/>
          <p:cNvSpPr txBox="1"/>
          <p:nvPr/>
        </p:nvSpPr>
        <p:spPr>
          <a:xfrm>
            <a:off x="1720050" y="2786375"/>
            <a:ext cx="635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flatMapFail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[Any,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Int] =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.succeed(</a:t>
            </a:r>
            <a:r>
              <a:rPr lang="ru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).flatMap(f =&gt;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fail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"Error"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1" name="Google Shape;221;p40"/>
          <p:cNvSpPr txBox="1"/>
          <p:nvPr/>
        </p:nvSpPr>
        <p:spPr>
          <a:xfrm>
            <a:off x="865725" y="3664300"/>
            <a:ext cx="763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В случае, если один из ZIO возвращает ошибку, то и их комбинация через flatMap будет также возвращать ошибку</a:t>
            </a:r>
            <a:endParaRPr sz="17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For-yield</a:t>
            </a:r>
            <a:endParaRPr/>
          </a:p>
        </p:txBody>
      </p:sp>
      <p:sp>
        <p:nvSpPr>
          <p:cNvPr id="227" name="Google Shape;227;p41"/>
          <p:cNvSpPr txBox="1"/>
          <p:nvPr/>
        </p:nvSpPr>
        <p:spPr>
          <a:xfrm>
            <a:off x="807150" y="1428300"/>
            <a:ext cx="7529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forYield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[Any,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Serializable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&lt;-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fromOption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"42"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.toIntOption) </a:t>
            </a:r>
            <a:r>
              <a:rPr i="1" lang="ru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f = 42</a:t>
            </a:r>
            <a:endParaRPr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&lt;-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fromOption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"0"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.toIntOption) </a:t>
            </a:r>
            <a:r>
              <a:rPr i="1" lang="ru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 = 0</a:t>
            </a:r>
            <a:endParaRPr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&lt;-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fromTry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 / s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 </a:t>
            </a:r>
            <a:r>
              <a:rPr i="1" lang="ru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zio перейдет в </a:t>
            </a:r>
            <a:r>
              <a:rPr i="1" lang="ru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состояние</a:t>
            </a:r>
            <a:r>
              <a:rPr i="1" lang="ru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ошибки</a:t>
            </a:r>
            <a:endParaRPr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&lt;-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.succeed(</a:t>
            </a:r>
            <a:r>
              <a:rPr lang="ru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"ok"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   </a:t>
            </a:r>
            <a:r>
              <a:rPr i="1" lang="ru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эта часть не будет выполнена</a:t>
            </a:r>
            <a:endParaRPr i="1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yield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в forYield будет ZIO с ошибкой типа Throwable</a:t>
            </a:r>
            <a:endParaRPr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ZIP</a:t>
            </a:r>
            <a:endParaRPr/>
          </a:p>
        </p:txBody>
      </p:sp>
      <p:sp>
        <p:nvSpPr>
          <p:cNvPr id="233" name="Google Shape;233;p42"/>
          <p:cNvSpPr txBox="1"/>
          <p:nvPr/>
        </p:nvSpPr>
        <p:spPr>
          <a:xfrm>
            <a:off x="952650" y="1447750"/>
            <a:ext cx="723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helloWorld</a:t>
            </a:r>
            <a:r>
              <a:rPr lang="ru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[Any, Nothing, (</a:t>
            </a: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ru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ru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)] =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.succeed(</a:t>
            </a:r>
            <a:r>
              <a:rPr lang="ru" sz="16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r>
              <a:rPr lang="ru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zip </a:t>
            </a: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.succeed(</a:t>
            </a:r>
            <a:r>
              <a:rPr lang="ru" sz="16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"World"</a:t>
            </a:r>
            <a:r>
              <a:rPr lang="ru" sz="16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9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4" name="Google Shape;234;p42"/>
          <p:cNvSpPr txBox="1"/>
          <p:nvPr/>
        </p:nvSpPr>
        <p:spPr>
          <a:xfrm>
            <a:off x="851175" y="2718550"/>
            <a:ext cx="7638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Zip действует аналогично Option</a:t>
            </a:r>
            <a:endParaRPr sz="17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Если хоть один из zio возвращает ошибку, то и их zip возвращает ошибку.</a:t>
            </a:r>
            <a:endParaRPr sz="17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Если же оба возвращают значения, то zip вернет кортеж из них.</a:t>
            </a:r>
            <a:endParaRPr sz="17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525367" y="384550"/>
            <a:ext cx="776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Правила работы с побочными эффектами</a:t>
            </a:r>
            <a:endParaRPr sz="28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30000" y="1239625"/>
            <a:ext cx="84840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Source Sans 3"/>
              <a:buAutoNum type="arabicPeriod"/>
            </a:pPr>
            <a:r>
              <a:rPr lang="ru" sz="220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Любое взаимодействие с внешним миром должно быть четко обозначено</a:t>
            </a:r>
            <a:endParaRPr sz="2200">
              <a:solidFill>
                <a:srgbClr val="0000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Source Sans 3"/>
              <a:buAutoNum type="arabicPeriod"/>
            </a:pPr>
            <a:r>
              <a:rPr lang="ru" sz="220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Любой результат взаимодействия с миром должен быть завернут в “безопасную” оболочку</a:t>
            </a:r>
            <a:endParaRPr sz="2200">
              <a:solidFill>
                <a:srgbClr val="0000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Source Sans 3"/>
              <a:buAutoNum type="arabicPeriod"/>
            </a:pPr>
            <a:r>
              <a:rPr lang="ru" sz="220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Для любого варианта возможного поведения стороннего эффекта необходимо четко указать сценарий реагирования.</a:t>
            </a:r>
            <a:endParaRPr sz="2200"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Обработка ошибок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MapError</a:t>
            </a:r>
            <a:endParaRPr/>
          </a:p>
        </p:txBody>
      </p:sp>
      <p:sp>
        <p:nvSpPr>
          <p:cNvPr id="245" name="Google Shape;245;p44"/>
          <p:cNvSpPr txBox="1"/>
          <p:nvPr/>
        </p:nvSpPr>
        <p:spPr>
          <a:xfrm>
            <a:off x="1487400" y="1382275"/>
            <a:ext cx="616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errorWithType</a:t>
            </a: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[Any, </a:t>
            </a: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SpecialError</a:t>
            </a: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Unit] =</a:t>
            </a:r>
            <a:endParaRPr sz="15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fail</a:t>
            </a: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5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Throwable</a:t>
            </a: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5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"Error!"</a:t>
            </a: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5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.mapError(err =&gt; </a:t>
            </a: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SpecialError</a:t>
            </a: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(err.getMessage))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46" name="Google Shape;246;p44"/>
          <p:cNvSpPr txBox="1"/>
          <p:nvPr/>
        </p:nvSpPr>
        <p:spPr>
          <a:xfrm>
            <a:off x="851175" y="2718550"/>
            <a:ext cx="763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Работает аналогично map, только применяет функцию к объекту ошибки</a:t>
            </a:r>
            <a:endParaRPr sz="17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MapError</a:t>
            </a:r>
            <a:endParaRPr/>
          </a:p>
        </p:txBody>
      </p:sp>
      <p:sp>
        <p:nvSpPr>
          <p:cNvPr id="252" name="Google Shape;252;p45"/>
          <p:cNvSpPr txBox="1"/>
          <p:nvPr/>
        </p:nvSpPr>
        <p:spPr>
          <a:xfrm>
            <a:off x="752550" y="1154400"/>
            <a:ext cx="763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Ошибки можно комбинировать</a:t>
            </a:r>
            <a:endParaRPr sz="17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53" name="Google Shape;253;p45"/>
          <p:cNvSpPr txBox="1"/>
          <p:nvPr/>
        </p:nvSpPr>
        <p:spPr>
          <a:xfrm>
            <a:off x="618375" y="1657450"/>
            <a:ext cx="7595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zio1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fail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"First zio error;"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zio2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.succeed(</a:t>
            </a:r>
            <a:r>
              <a:rPr lang="ru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.flatMap(_ =&gt;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zio1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).mapError(err =&gt; err + </a:t>
            </a:r>
            <a:r>
              <a:rPr lang="ru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Second zio error;"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zio3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.succeed(</a:t>
            </a:r>
            <a:r>
              <a:rPr lang="ru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"world"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.flatMap(_ =&gt;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zio2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).mapError(err =&gt; err + </a:t>
            </a:r>
            <a:r>
              <a:rPr lang="ru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Third zio error;"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zio3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.catchAll(err =&gt;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printLine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(err))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254" name="Google Shape;254;p45"/>
          <p:cNvSpPr txBox="1"/>
          <p:nvPr/>
        </p:nvSpPr>
        <p:spPr>
          <a:xfrm>
            <a:off x="752550" y="3838100"/>
            <a:ext cx="763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Вывод:</a:t>
            </a:r>
            <a:endParaRPr sz="17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First zio error; Second zio error; Third zio error;</a:t>
            </a:r>
            <a:endParaRPr sz="17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CatchAll</a:t>
            </a:r>
            <a:endParaRPr/>
          </a:p>
        </p:txBody>
      </p:sp>
      <p:sp>
        <p:nvSpPr>
          <p:cNvPr id="260" name="Google Shape;260;p46"/>
          <p:cNvSpPr txBox="1"/>
          <p:nvPr/>
        </p:nvSpPr>
        <p:spPr>
          <a:xfrm>
            <a:off x="1374600" y="1294975"/>
            <a:ext cx="63948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errorCatchedAll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[Any, Nothing, String] = 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_ &lt;-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fromOption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_ &lt;-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fail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Throwable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3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 Error"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_ &lt;-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fail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SpecialError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3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"Special"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yield </a:t>
            </a:r>
            <a:r>
              <a:rPr lang="ru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"ok"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}.catchAll { err: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Serializable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.succeed(</a:t>
            </a:r>
            <a:r>
              <a:rPr lang="ru" sz="13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"Failed with error "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err.toString)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1" name="Google Shape;261;p46"/>
          <p:cNvSpPr txBox="1"/>
          <p:nvPr/>
        </p:nvSpPr>
        <p:spPr>
          <a:xfrm>
            <a:off x="752550" y="3557925"/>
            <a:ext cx="763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catchAll принимает функцию с аргументом - обобщенным типом ошибки, </a:t>
            </a:r>
            <a:endParaRPr sz="17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которая возвращает ZIO</a:t>
            </a:r>
            <a:endParaRPr sz="17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CatchSome</a:t>
            </a:r>
            <a:endParaRPr/>
          </a:p>
        </p:txBody>
      </p:sp>
      <p:sp>
        <p:nvSpPr>
          <p:cNvPr id="267" name="Google Shape;267;p47"/>
          <p:cNvSpPr txBox="1"/>
          <p:nvPr/>
        </p:nvSpPr>
        <p:spPr>
          <a:xfrm>
            <a:off x="826950" y="1186500"/>
            <a:ext cx="7490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errorCatchedSome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[Any,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Serializable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 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_ &lt;-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fromOption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_ &lt;-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fail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Throwable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 Error"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_ &lt;-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fail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SpecialError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"Special"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yield </a:t>
            </a:r>
            <a:r>
              <a:rPr lang="ru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"ok"</a:t>
            </a:r>
            <a:endParaRPr>
              <a:solidFill>
                <a:srgbClr val="067D1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}.catchSome 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Option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[Nothing] =&gt;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.succeed(</a:t>
            </a:r>
            <a:r>
              <a:rPr lang="ru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"Not found option"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SpecialError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errMsg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=&gt;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.succeed(</a:t>
            </a:r>
            <a:r>
              <a:rPr lang="ru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"Special error "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errMsg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Throwable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.succeed(</a:t>
            </a:r>
            <a:r>
              <a:rPr lang="ru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"Throw error"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err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.getMessage)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 =&gt;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.succeed(</a:t>
            </a:r>
            <a:r>
              <a:rPr lang="ru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"Other error"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OrElse</a:t>
            </a:r>
            <a:endParaRPr/>
          </a:p>
        </p:txBody>
      </p:sp>
      <p:sp>
        <p:nvSpPr>
          <p:cNvPr id="273" name="Google Shape;273;p48"/>
          <p:cNvSpPr txBox="1"/>
          <p:nvPr/>
        </p:nvSpPr>
        <p:spPr>
          <a:xfrm>
            <a:off x="650100" y="1491400"/>
            <a:ext cx="7843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orElse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fromOption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).orElse(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.succeed(</a:t>
            </a:r>
            <a:r>
              <a:rPr lang="ru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orElseSucceed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fromOption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).orElseSucceed(</a:t>
            </a:r>
            <a:r>
              <a:rPr lang="ru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orElseFail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fromOption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).orElseFail(</a:t>
            </a: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Throwable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"Объект не найден"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Управление зависимостями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0"/>
          <p:cNvSpPr txBox="1"/>
          <p:nvPr>
            <p:ph idx="1" type="body"/>
          </p:nvPr>
        </p:nvSpPr>
        <p:spPr>
          <a:xfrm>
            <a:off x="2592450" y="858500"/>
            <a:ext cx="3959100" cy="31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>
                <a:solidFill>
                  <a:schemeClr val="dk1"/>
                </a:solidFill>
              </a:rPr>
              <a:t>ZIO[</a:t>
            </a:r>
            <a:r>
              <a:rPr lang="ru" sz="2700">
                <a:solidFill>
                  <a:srgbClr val="1155CC"/>
                </a:solidFill>
              </a:rPr>
              <a:t>-R</a:t>
            </a:r>
            <a:r>
              <a:rPr lang="ru" sz="2700">
                <a:solidFill>
                  <a:schemeClr val="dk1"/>
                </a:solidFill>
              </a:rPr>
              <a:t>, </a:t>
            </a:r>
            <a:r>
              <a:rPr lang="ru" sz="2700">
                <a:solidFill>
                  <a:srgbClr val="990000"/>
                </a:solidFill>
              </a:rPr>
              <a:t>+E</a:t>
            </a:r>
            <a:r>
              <a:rPr lang="ru" sz="2700">
                <a:solidFill>
                  <a:schemeClr val="dk1"/>
                </a:solidFill>
              </a:rPr>
              <a:t> , </a:t>
            </a:r>
            <a:r>
              <a:rPr lang="ru" sz="2700">
                <a:solidFill>
                  <a:srgbClr val="38761D"/>
                </a:solidFill>
              </a:rPr>
              <a:t>+A</a:t>
            </a:r>
            <a:r>
              <a:rPr lang="ru" sz="2700">
                <a:solidFill>
                  <a:schemeClr val="dk1"/>
                </a:solidFill>
              </a:rPr>
              <a:t>]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700">
                <a:solidFill>
                  <a:srgbClr val="1155CC"/>
                </a:solidFill>
              </a:rPr>
              <a:t>R</a:t>
            </a:r>
            <a:r>
              <a:rPr lang="ru" sz="2700">
                <a:solidFill>
                  <a:schemeClr val="dk1"/>
                </a:solidFill>
              </a:rPr>
              <a:t>  - тип зависимостей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700">
                <a:solidFill>
                  <a:srgbClr val="990000"/>
                </a:solidFill>
              </a:rPr>
              <a:t>E</a:t>
            </a:r>
            <a:r>
              <a:rPr lang="ru" sz="2700">
                <a:solidFill>
                  <a:schemeClr val="dk1"/>
                </a:solidFill>
              </a:rPr>
              <a:t> - тип ошибки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700">
                <a:solidFill>
                  <a:srgbClr val="38761D"/>
                </a:solidFill>
              </a:rPr>
              <a:t>А</a:t>
            </a:r>
            <a:r>
              <a:rPr lang="ru" sz="2700">
                <a:solidFill>
                  <a:schemeClr val="dk1"/>
                </a:solidFill>
              </a:rPr>
              <a:t> - тип результата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ZIO.service</a:t>
            </a:r>
            <a:endParaRPr/>
          </a:p>
        </p:txBody>
      </p:sp>
      <p:sp>
        <p:nvSpPr>
          <p:cNvPr id="289" name="Google Shape;289;p51"/>
          <p:cNvSpPr txBox="1"/>
          <p:nvPr/>
        </p:nvSpPr>
        <p:spPr>
          <a:xfrm>
            <a:off x="2253875" y="1017725"/>
            <a:ext cx="41904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trait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NameService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3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trait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AgeService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3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Int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290" name="Google Shape;290;p51"/>
          <p:cNvSpPr txBox="1"/>
          <p:nvPr/>
        </p:nvSpPr>
        <p:spPr>
          <a:xfrm>
            <a:off x="1564150" y="2619050"/>
            <a:ext cx="6584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nameWithAge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NameService </a:t>
            </a: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AgeService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Nothing,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nameServ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&lt;-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service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NameService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&lt;-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service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AgeService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nameServ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.name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.age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yield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/>
        </p:nvSpPr>
        <p:spPr>
          <a:xfrm>
            <a:off x="2476800" y="807525"/>
            <a:ext cx="4190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 </a:t>
            </a:r>
            <a:r>
              <a:rPr lang="ru" sz="1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ru" sz="1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ru" sz="2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⇔</a:t>
            </a:r>
            <a:r>
              <a:rPr lang="ru" sz="1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 </a:t>
            </a:r>
            <a:r>
              <a:rPr lang="ru" sz="19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lang="ru" sz="1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B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296" name="Google Shape;296;p52"/>
          <p:cNvSpPr txBox="1"/>
          <p:nvPr/>
        </p:nvSpPr>
        <p:spPr>
          <a:xfrm>
            <a:off x="1724200" y="1898800"/>
            <a:ext cx="5798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 </a:t>
            </a:r>
            <a:r>
              <a:rPr lang="ru" sz="1500">
                <a:solidFill>
                  <a:srgbClr val="007E8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PersonInfo </a:t>
            </a: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NameService </a:t>
            </a:r>
            <a:r>
              <a:rPr lang="ru" sz="15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AgeService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useAandB</a:t>
            </a: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500">
                <a:solidFill>
                  <a:srgbClr val="007E8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ru" sz="1500">
                <a:solidFill>
                  <a:srgbClr val="007E8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ersonInfo</a:t>
            </a: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Nothing, </a:t>
            </a: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</a:t>
            </a:r>
            <a:endParaRPr sz="15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5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nameServ &lt;- ZIO.service[NameService]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ageServ &lt;- ZIO.service[AgeService]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res = nameServ.name + ageServ.age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ru" sz="15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yield </a:t>
            </a: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00" y="920363"/>
            <a:ext cx="6919256" cy="2680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/>
          <p:nvPr/>
        </p:nvSpPr>
        <p:spPr>
          <a:xfrm>
            <a:off x="1003975" y="487425"/>
            <a:ext cx="7384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trait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3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(str: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 </a:t>
            </a:r>
            <a:r>
              <a:rPr lang="ru" sz="1300">
                <a:solidFill>
                  <a:srgbClr val="007E8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Task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[Unit] </a:t>
            </a:r>
            <a:r>
              <a:rPr i="1" lang="ru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ZIO[Any, Throwable, Unit]</a:t>
            </a:r>
            <a:endParaRPr i="1" sz="13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02" name="Google Shape;302;p53"/>
          <p:cNvSpPr txBox="1"/>
          <p:nvPr/>
        </p:nvSpPr>
        <p:spPr>
          <a:xfrm>
            <a:off x="1003975" y="1353175"/>
            <a:ext cx="6467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zioWithLogAge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 </a:t>
            </a: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AgeService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Throwable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Int] =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 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&lt;-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service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AgeService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 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&lt;-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service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 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.age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_ &lt;-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.log(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.toString)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yield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03" name="Google Shape;303;p53"/>
          <p:cNvSpPr txBox="1"/>
          <p:nvPr/>
        </p:nvSpPr>
        <p:spPr>
          <a:xfrm>
            <a:off x="676525" y="2860400"/>
            <a:ext cx="8039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zioWithAwithNwithLogger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 </a:t>
            </a: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AgeService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NameService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Throwable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ameServ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&lt;-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service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NameService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nameServ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.name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 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&lt;-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zioWithLogAge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res 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yield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04" name="Google Shape;304;p53"/>
          <p:cNvSpPr txBox="1"/>
          <p:nvPr/>
        </p:nvSpPr>
        <p:spPr>
          <a:xfrm>
            <a:off x="4524325" y="3943100"/>
            <a:ext cx="485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rPr>
              <a:t>Типы всегда приводятся к обобщенным</a:t>
            </a:r>
            <a:endParaRPr sz="1800">
              <a:solidFill>
                <a:schemeClr val="dk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serviceWith</a:t>
            </a:r>
            <a:endParaRPr/>
          </a:p>
        </p:txBody>
      </p:sp>
      <p:sp>
        <p:nvSpPr>
          <p:cNvPr id="310" name="Google Shape;310;p54"/>
          <p:cNvSpPr txBox="1"/>
          <p:nvPr/>
        </p:nvSpPr>
        <p:spPr>
          <a:xfrm>
            <a:off x="768675" y="1083200"/>
            <a:ext cx="7708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object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AgeZio 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2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ageZ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AgeService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Nothing,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serviceWith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AgeService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](_.age)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11" name="Google Shape;311;p54"/>
          <p:cNvSpPr txBox="1"/>
          <p:nvPr/>
        </p:nvSpPr>
        <p:spPr>
          <a:xfrm>
            <a:off x="1193125" y="2931875"/>
            <a:ext cx="6533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zioWithLogAge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AgeService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Throwable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Int] =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&lt;-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AgeZio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ageZ</a:t>
            </a:r>
            <a:endParaRPr i="1"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 &lt;-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LoggerZio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.toString)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yield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endParaRPr sz="15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2" name="Google Shape;312;p54"/>
          <p:cNvSpPr txBox="1"/>
          <p:nvPr/>
        </p:nvSpPr>
        <p:spPr>
          <a:xfrm>
            <a:off x="768675" y="1754450"/>
            <a:ext cx="879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object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LoggerZio 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2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(str: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Throwable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Unit] = 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serviceWithZIO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](_.log(str))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Старт программы</a:t>
            </a:r>
            <a:endParaRPr/>
          </a:p>
        </p:txBody>
      </p:sp>
      <p:sp>
        <p:nvSpPr>
          <p:cNvPr id="318" name="Google Shape;318;p55"/>
          <p:cNvSpPr txBox="1"/>
          <p:nvPr/>
        </p:nvSpPr>
        <p:spPr>
          <a:xfrm>
            <a:off x="3382925" y="2248000"/>
            <a:ext cx="7200" cy="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9" name="Google Shape;319;p55"/>
          <p:cNvSpPr txBox="1"/>
          <p:nvPr/>
        </p:nvSpPr>
        <p:spPr>
          <a:xfrm>
            <a:off x="1047150" y="1415950"/>
            <a:ext cx="7049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object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ZIOAppDefault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Temps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._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override def </a:t>
            </a:r>
            <a:r>
              <a:rPr lang="ru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ZIOAppArgs </a:t>
            </a:r>
            <a:r>
              <a:rPr lang="ru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Scope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Any, Any] = 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ru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zioWithLogAge</a:t>
            </a:r>
            <a:endParaRPr i="1">
              <a:solidFill>
                <a:srgbClr val="87109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		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.map(res =&gt; </a:t>
            </a:r>
            <a:r>
              <a:rPr i="1"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(res))</a:t>
            </a:r>
            <a:endParaRPr i="1" sz="1700">
              <a:solidFill>
                <a:srgbClr val="87109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320" name="Google Shape;320;p55"/>
          <p:cNvSpPr txBox="1"/>
          <p:nvPr/>
        </p:nvSpPr>
        <p:spPr>
          <a:xfrm>
            <a:off x="1600050" y="3722775"/>
            <a:ext cx="649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CC0000"/>
                </a:solidFill>
              </a:rPr>
              <a:t>Call your effect's provide method with the layers you need.</a:t>
            </a:r>
            <a:endParaRPr sz="18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ZLayer</a:t>
            </a:r>
            <a:endParaRPr/>
          </a:p>
        </p:txBody>
      </p:sp>
      <p:sp>
        <p:nvSpPr>
          <p:cNvPr id="326" name="Google Shape;326;p56"/>
          <p:cNvSpPr txBox="1"/>
          <p:nvPr/>
        </p:nvSpPr>
        <p:spPr>
          <a:xfrm>
            <a:off x="1360050" y="1920625"/>
            <a:ext cx="642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rPr>
              <a:t>type ZLayer[</a:t>
            </a:r>
            <a:r>
              <a:rPr lang="ru" sz="2000">
                <a:solidFill>
                  <a:srgbClr val="0B5394"/>
                </a:solidFill>
                <a:latin typeface="Source Sans 3"/>
                <a:ea typeface="Source Sans 3"/>
                <a:cs typeface="Source Sans 3"/>
                <a:sym typeface="Source Sans 3"/>
              </a:rPr>
              <a:t>-RIn</a:t>
            </a:r>
            <a:r>
              <a:rPr lang="ru" sz="2000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ru" sz="2000">
                <a:solidFill>
                  <a:srgbClr val="99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+E</a:t>
            </a:r>
            <a:r>
              <a:rPr lang="ru" sz="2000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ru" sz="2000">
                <a:solidFill>
                  <a:srgbClr val="38761D"/>
                </a:solidFill>
                <a:latin typeface="Source Sans 3"/>
                <a:ea typeface="Source Sans 3"/>
                <a:cs typeface="Source Sans 3"/>
                <a:sym typeface="Source Sans 3"/>
              </a:rPr>
              <a:t>+ROut</a:t>
            </a:r>
            <a:r>
              <a:rPr lang="ru" sz="2000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rPr>
              <a:t>] = </a:t>
            </a:r>
            <a:r>
              <a:rPr lang="ru" sz="2000">
                <a:solidFill>
                  <a:srgbClr val="0B5394"/>
                </a:solidFill>
                <a:latin typeface="Source Sans 3"/>
                <a:ea typeface="Source Sans 3"/>
                <a:cs typeface="Source Sans 3"/>
                <a:sym typeface="Source Sans 3"/>
              </a:rPr>
              <a:t>RIn</a:t>
            </a:r>
            <a:r>
              <a:rPr lang="ru" sz="2000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rPr>
              <a:t> =&gt; async Either[</a:t>
            </a:r>
            <a:r>
              <a:rPr lang="ru" sz="2000">
                <a:solidFill>
                  <a:srgbClr val="99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E</a:t>
            </a:r>
            <a:r>
              <a:rPr lang="ru" sz="2000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ru" sz="2000">
                <a:solidFill>
                  <a:srgbClr val="38761D"/>
                </a:solidFill>
                <a:latin typeface="Source Sans 3"/>
                <a:ea typeface="Source Sans 3"/>
                <a:cs typeface="Source Sans 3"/>
                <a:sym typeface="Source Sans 3"/>
              </a:rPr>
              <a:t>ROut</a:t>
            </a:r>
            <a:r>
              <a:rPr lang="ru" sz="2000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rPr>
              <a:t>]</a:t>
            </a:r>
            <a:endParaRPr sz="2000">
              <a:solidFill>
                <a:schemeClr val="dk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ZLayer.succeed</a:t>
            </a:r>
            <a:endParaRPr/>
          </a:p>
        </p:txBody>
      </p:sp>
      <p:sp>
        <p:nvSpPr>
          <p:cNvPr id="332" name="Google Shape;332;p57"/>
          <p:cNvSpPr txBox="1"/>
          <p:nvPr/>
        </p:nvSpPr>
        <p:spPr>
          <a:xfrm>
            <a:off x="445050" y="1607800"/>
            <a:ext cx="8253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object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LoggerObj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LoggerImpl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extends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override def </a:t>
            </a:r>
            <a:r>
              <a:rPr lang="ru" sz="13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(str: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 </a:t>
            </a:r>
            <a:r>
              <a:rPr lang="ru" sz="1300">
                <a:solidFill>
                  <a:srgbClr val="007E8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Task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[Unit] =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printLine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(str)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i="1" lang="ru" sz="13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live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ZLayer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[Any, Nothing,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ZLayer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succeed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LoggerImpl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ZLayer.fromFunction</a:t>
            </a:r>
            <a:endParaRPr/>
          </a:p>
        </p:txBody>
      </p:sp>
      <p:sp>
        <p:nvSpPr>
          <p:cNvPr id="338" name="Google Shape;338;p58"/>
          <p:cNvSpPr txBox="1"/>
          <p:nvPr/>
        </p:nvSpPr>
        <p:spPr>
          <a:xfrm>
            <a:off x="941100" y="1149475"/>
            <a:ext cx="78327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object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AgeObj 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trait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AgeService 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2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Int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AgeServiceImpl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(nameService: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NameService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extends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AgeService 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override def </a:t>
            </a:r>
            <a:r>
              <a:rPr lang="ru" sz="12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Int =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nameService.name </a:t>
            </a: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match 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ru" sz="12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"Александр" 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ru" sz="12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21</a:t>
            </a:r>
            <a:endParaRPr sz="120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ru" sz="12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"Василий" 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ru" sz="12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endParaRPr sz="120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2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 =&gt; </a:t>
            </a:r>
            <a:r>
              <a:rPr lang="ru" sz="12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endParaRPr sz="120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i="1" lang="ru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live</a:t>
            </a:r>
            <a:r>
              <a:rPr lang="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ZLayer</a:t>
            </a:r>
            <a:r>
              <a:rPr lang="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NameService</a:t>
            </a:r>
            <a:r>
              <a:rPr lang="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Nothing, 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AgeService</a:t>
            </a:r>
            <a:r>
              <a:rPr lang="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ZLayer.fromFunction(new AgeServiceImpl(_))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ZLayer.fromZIO</a:t>
            </a:r>
            <a:endParaRPr/>
          </a:p>
        </p:txBody>
      </p:sp>
      <p:sp>
        <p:nvSpPr>
          <p:cNvPr id="344" name="Google Shape;344;p59"/>
          <p:cNvSpPr txBox="1"/>
          <p:nvPr/>
        </p:nvSpPr>
        <p:spPr>
          <a:xfrm>
            <a:off x="1145400" y="1240350"/>
            <a:ext cx="68532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object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NameObj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trait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NameService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3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NameServiceImpl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extends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NameService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override def </a:t>
            </a:r>
            <a:r>
              <a:rPr lang="ru" sz="13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3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"Александр"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3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"Василий"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3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"Роман"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util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.nextInt(</a:t>
            </a:r>
            <a:r>
              <a:rPr lang="ru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i="1" lang="ru" sz="13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live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ZLayer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[Any, Nothing,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NameService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ZLayer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fromZIO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.succeed(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NameServiceImpl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()))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0"/>
          <p:cNvSpPr txBox="1"/>
          <p:nvPr/>
        </p:nvSpPr>
        <p:spPr>
          <a:xfrm>
            <a:off x="1418250" y="945775"/>
            <a:ext cx="630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zioWithLogAge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AgeService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Throwable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Int]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0" name="Google Shape;350;p60"/>
          <p:cNvSpPr txBox="1"/>
          <p:nvPr/>
        </p:nvSpPr>
        <p:spPr>
          <a:xfrm>
            <a:off x="1436400" y="1746400"/>
            <a:ext cx="627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LoggerObj.live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ZLayer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[Any, Nothing,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51" name="Google Shape;351;p60"/>
          <p:cNvSpPr txBox="1"/>
          <p:nvPr/>
        </p:nvSpPr>
        <p:spPr>
          <a:xfrm>
            <a:off x="1636900" y="2517575"/>
            <a:ext cx="613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AgeObj.live: ZLayer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[NameService, Nothing,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AgeService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52" name="Google Shape;352;p60"/>
          <p:cNvSpPr txBox="1"/>
          <p:nvPr/>
        </p:nvSpPr>
        <p:spPr>
          <a:xfrm>
            <a:off x="1636900" y="3419675"/>
            <a:ext cx="608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NameObj.live: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ZLayer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[Any, Nothing,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NameService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353" name="Google Shape;353;p60"/>
          <p:cNvCxnSpPr>
            <a:endCxn id="349" idx="2"/>
          </p:cNvCxnSpPr>
          <p:nvPr/>
        </p:nvCxnSpPr>
        <p:spPr>
          <a:xfrm rot="10800000">
            <a:off x="4572000" y="1330675"/>
            <a:ext cx="18600" cy="39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60"/>
          <p:cNvCxnSpPr>
            <a:stCxn id="351" idx="3"/>
            <a:endCxn id="349" idx="3"/>
          </p:cNvCxnSpPr>
          <p:nvPr/>
        </p:nvCxnSpPr>
        <p:spPr>
          <a:xfrm rot="10800000">
            <a:off x="7725700" y="1138325"/>
            <a:ext cx="44100" cy="1571700"/>
          </a:xfrm>
          <a:prstGeom prst="curvedConnector3">
            <a:avLst>
              <a:gd fmla="val -1369274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60"/>
          <p:cNvCxnSpPr>
            <a:endCxn id="351" idx="2"/>
          </p:cNvCxnSpPr>
          <p:nvPr/>
        </p:nvCxnSpPr>
        <p:spPr>
          <a:xfrm flipH="1" rot="10800000">
            <a:off x="4699750" y="2902475"/>
            <a:ext cx="3600" cy="52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Операции со слоями</a:t>
            </a:r>
            <a:endParaRPr/>
          </a:p>
        </p:txBody>
      </p:sp>
      <p:sp>
        <p:nvSpPr>
          <p:cNvPr id="361" name="Google Shape;361;p61"/>
          <p:cNvSpPr txBox="1"/>
          <p:nvPr/>
        </p:nvSpPr>
        <p:spPr>
          <a:xfrm>
            <a:off x="822075" y="941525"/>
            <a:ext cx="419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rPr>
              <a:t>Объединение</a:t>
            </a:r>
            <a:endParaRPr sz="1800">
              <a:solidFill>
                <a:schemeClr val="dk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62" name="Google Shape;362;p61"/>
          <p:cNvSpPr txBox="1"/>
          <p:nvPr/>
        </p:nvSpPr>
        <p:spPr>
          <a:xfrm>
            <a:off x="611100" y="1819000"/>
            <a:ext cx="863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ZLayer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NameService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Nothing,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LoggerObj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AgeObj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AgeService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63" name="Google Shape;363;p61"/>
          <p:cNvSpPr txBox="1"/>
          <p:nvPr/>
        </p:nvSpPr>
        <p:spPr>
          <a:xfrm>
            <a:off x="611100" y="1403213"/>
            <a:ext cx="4190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LoggerObj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live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AgeObj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live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64" name="Google Shape;364;p61"/>
          <p:cNvSpPr txBox="1"/>
          <p:nvPr/>
        </p:nvSpPr>
        <p:spPr>
          <a:xfrm>
            <a:off x="822075" y="2220413"/>
            <a:ext cx="419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rPr>
              <a:t>Внедрение</a:t>
            </a:r>
            <a:endParaRPr sz="1800">
              <a:solidFill>
                <a:schemeClr val="dk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65" name="Google Shape;365;p61"/>
          <p:cNvSpPr txBox="1"/>
          <p:nvPr/>
        </p:nvSpPr>
        <p:spPr>
          <a:xfrm>
            <a:off x="611100" y="3114400"/>
            <a:ext cx="863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ZLayer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Any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Nothing,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AgeObj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AgeService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66" name="Google Shape;366;p61"/>
          <p:cNvSpPr txBox="1"/>
          <p:nvPr/>
        </p:nvSpPr>
        <p:spPr>
          <a:xfrm>
            <a:off x="611100" y="2698613"/>
            <a:ext cx="4190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live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AgeObj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live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67" name="Google Shape;367;p61"/>
          <p:cNvSpPr txBox="1"/>
          <p:nvPr/>
        </p:nvSpPr>
        <p:spPr>
          <a:xfrm>
            <a:off x="822075" y="3439613"/>
            <a:ext cx="419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rPr>
              <a:t>Комбинация</a:t>
            </a:r>
            <a:endParaRPr sz="1800">
              <a:solidFill>
                <a:schemeClr val="dk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68" name="Google Shape;368;p61"/>
          <p:cNvSpPr txBox="1"/>
          <p:nvPr/>
        </p:nvSpPr>
        <p:spPr>
          <a:xfrm>
            <a:off x="611100" y="4257400"/>
            <a:ext cx="863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ZLayer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Any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Nothing,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AgeObj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AgeService with NameObj.NameService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69" name="Google Shape;369;p61"/>
          <p:cNvSpPr txBox="1"/>
          <p:nvPr/>
        </p:nvSpPr>
        <p:spPr>
          <a:xfrm>
            <a:off x="611100" y="3841625"/>
            <a:ext cx="839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NameObj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live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&gt;+&gt;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AgeObj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live 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&lt;=&gt; NameObj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live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++ (NameObj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live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AgeObj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live)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provideLayer</a:t>
            </a:r>
            <a:endParaRPr/>
          </a:p>
        </p:txBody>
      </p:sp>
      <p:sp>
        <p:nvSpPr>
          <p:cNvPr id="375" name="Google Shape;375;p62"/>
          <p:cNvSpPr txBox="1"/>
          <p:nvPr/>
        </p:nvSpPr>
        <p:spPr>
          <a:xfrm>
            <a:off x="828900" y="1324075"/>
            <a:ext cx="74862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object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extends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ZIOAppDefault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Temps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._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override def </a:t>
            </a:r>
            <a:r>
              <a:rPr lang="ru" sz="13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ZIOAppArgs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Scope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Any, Any] = 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ru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(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NameObj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live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AgeObj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live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++ 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LoggerObj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ru" sz="13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live</a:t>
            </a:r>
            <a:endParaRPr i="1" sz="1300">
              <a:solidFill>
                <a:srgbClr val="87109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3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zioWithLogAge</a:t>
            </a:r>
            <a:endParaRPr i="1" sz="1300">
              <a:solidFill>
                <a:srgbClr val="87109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3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.map(res =&gt; </a:t>
            </a:r>
            <a:r>
              <a:rPr i="1"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(res))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.provideLayer(</a:t>
            </a:r>
            <a:r>
              <a:rPr lang="ru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layer</a:t>
            </a: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025" y="164225"/>
            <a:ext cx="5897926" cy="45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Документация</a:t>
            </a:r>
            <a:endParaRPr/>
          </a:p>
        </p:txBody>
      </p:sp>
      <p:sp>
        <p:nvSpPr>
          <p:cNvPr id="381" name="Google Shape;381;p63"/>
          <p:cNvSpPr txBox="1"/>
          <p:nvPr/>
        </p:nvSpPr>
        <p:spPr>
          <a:xfrm>
            <a:off x="2476800" y="1193100"/>
            <a:ext cx="419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rPr>
              <a:t>https://zio.dev/overview/getting-started</a:t>
            </a:r>
            <a:endParaRPr sz="1800">
              <a:solidFill>
                <a:schemeClr val="dk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82" name="Google Shape;382;p63"/>
          <p:cNvSpPr txBox="1"/>
          <p:nvPr>
            <p:ph type="title"/>
          </p:nvPr>
        </p:nvSpPr>
        <p:spPr>
          <a:xfrm>
            <a:off x="311700" y="219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Литература</a:t>
            </a:r>
            <a:endParaRPr/>
          </a:p>
        </p:txBody>
      </p:sp>
      <p:sp>
        <p:nvSpPr>
          <p:cNvPr id="383" name="Google Shape;383;p63"/>
          <p:cNvSpPr txBox="1"/>
          <p:nvPr/>
        </p:nvSpPr>
        <p:spPr>
          <a:xfrm>
            <a:off x="2476800" y="3047175"/>
            <a:ext cx="419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rPr>
              <a:t>Zionomicon</a:t>
            </a:r>
            <a:endParaRPr sz="1800">
              <a:solidFill>
                <a:schemeClr val="dk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02" y="486375"/>
            <a:ext cx="8567901" cy="38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25" y="723100"/>
            <a:ext cx="8321900" cy="33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очень удобно. Правда?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Функциональные эффекты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